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308" r:id="rId3"/>
    <p:sldId id="293" r:id="rId4"/>
    <p:sldId id="294" r:id="rId5"/>
    <p:sldId id="295" r:id="rId6"/>
    <p:sldId id="296" r:id="rId7"/>
    <p:sldId id="297" r:id="rId8"/>
    <p:sldId id="298" r:id="rId9"/>
    <p:sldId id="300" r:id="rId10"/>
    <p:sldId id="304" r:id="rId11"/>
    <p:sldId id="305" r:id="rId12"/>
    <p:sldId id="303" r:id="rId13"/>
    <p:sldId id="301" r:id="rId14"/>
    <p:sldId id="306" r:id="rId15"/>
    <p:sldId id="309" r:id="rId16"/>
    <p:sldId id="314" r:id="rId17"/>
    <p:sldId id="311" r:id="rId18"/>
    <p:sldId id="315" r:id="rId19"/>
    <p:sldId id="312" r:id="rId20"/>
    <p:sldId id="316" r:id="rId21"/>
    <p:sldId id="313" r:id="rId22"/>
    <p:sldId id="299" r:id="rId23"/>
  </p:sldIdLst>
  <p:sldSz cx="12192000" cy="6858000"/>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3" autoAdjust="0"/>
    <p:restoredTop sz="94660"/>
  </p:normalViewPr>
  <p:slideViewPr>
    <p:cSldViewPr snapToGrid="0">
      <p:cViewPr varScale="1">
        <p:scale>
          <a:sx n="72" d="100"/>
          <a:sy n="72" d="100"/>
        </p:scale>
        <p:origin x="660" y="7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2356513" y="562804"/>
            <a:ext cx="9144000" cy="2387600"/>
          </a:xfrm>
          <a:prstGeom prst="rect">
            <a:avLst/>
          </a:prstGeom>
        </p:spPr>
        <p:txBody>
          <a:bodyPr anchor="b"/>
          <a:lstStyle>
            <a:lvl1pPr algn="ctr">
              <a:defRPr sz="6000"/>
            </a:lvl1pPr>
          </a:lstStyle>
          <a:p>
            <a:r>
              <a:rPr lang="es-ES"/>
              <a:t>Haga clic para modificar el estilo de título del patrón</a:t>
            </a:r>
            <a:endParaRPr lang="es-CO"/>
          </a:p>
        </p:txBody>
      </p:sp>
      <p:sp>
        <p:nvSpPr>
          <p:cNvPr id="3" name="Subtítulo 2"/>
          <p:cNvSpPr>
            <a:spLocks noGrp="1"/>
          </p:cNvSpPr>
          <p:nvPr>
            <p:ph type="subTitle" idx="1"/>
          </p:nvPr>
        </p:nvSpPr>
        <p:spPr>
          <a:xfrm>
            <a:off x="2351964" y="3438266"/>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O"/>
          </a:p>
        </p:txBody>
      </p:sp>
      <p:sp>
        <p:nvSpPr>
          <p:cNvPr id="4" name="Marcador de fecha 3"/>
          <p:cNvSpPr>
            <a:spLocks noGrp="1"/>
          </p:cNvSpPr>
          <p:nvPr>
            <p:ph type="dt" sz="half" idx="10"/>
          </p:nvPr>
        </p:nvSpPr>
        <p:spPr>
          <a:xfrm>
            <a:off x="2076734" y="6407433"/>
            <a:ext cx="2743200" cy="365125"/>
          </a:xfrm>
          <a:prstGeom prst="rect">
            <a:avLst/>
          </a:prstGeom>
        </p:spPr>
        <p:txBody>
          <a:bodyPr/>
          <a:lstStyle/>
          <a:p>
            <a:fld id="{2E173A6E-03DD-4592-9DDF-3C061B7CE5BD}" type="datetimeFigureOut">
              <a:rPr lang="es-CO" smtClean="0"/>
              <a:t>24/08/2025</a:t>
            </a:fld>
            <a:endParaRPr lang="es-CO"/>
          </a:p>
        </p:txBody>
      </p:sp>
      <p:sp>
        <p:nvSpPr>
          <p:cNvPr id="5" name="Marcador de pie de página 4"/>
          <p:cNvSpPr>
            <a:spLocks noGrp="1"/>
          </p:cNvSpPr>
          <p:nvPr>
            <p:ph type="ftr" sz="quarter" idx="11"/>
          </p:nvPr>
        </p:nvSpPr>
        <p:spPr>
          <a:xfrm>
            <a:off x="4871113" y="6407432"/>
            <a:ext cx="4114800" cy="365125"/>
          </a:xfrm>
          <a:prstGeom prst="rect">
            <a:avLst/>
          </a:prstGeom>
        </p:spPr>
        <p:txBody>
          <a:bodyPr/>
          <a:lstStyle/>
          <a:p>
            <a:endParaRPr lang="es-CO" dirty="0"/>
          </a:p>
        </p:txBody>
      </p:sp>
      <p:sp>
        <p:nvSpPr>
          <p:cNvPr id="7" name="Marcador de número de diapositiva 5"/>
          <p:cNvSpPr>
            <a:spLocks noGrp="1"/>
          </p:cNvSpPr>
          <p:nvPr>
            <p:ph type="sldNum" sz="quarter" idx="12"/>
          </p:nvPr>
        </p:nvSpPr>
        <p:spPr>
          <a:xfrm>
            <a:off x="9037092" y="6407431"/>
            <a:ext cx="1171433" cy="365125"/>
          </a:xfrm>
          <a:prstGeom prst="rect">
            <a:avLst/>
          </a:prstGeom>
        </p:spPr>
        <p:txBody>
          <a:bodyPr/>
          <a:lstStyle/>
          <a:p>
            <a:fld id="{71D20441-52DB-47DA-A1C9-E2149A45130A}" type="slidenum">
              <a:rPr lang="es-CO" smtClean="0"/>
              <a:t>‹Nº›</a:t>
            </a:fld>
            <a:endParaRPr lang="es-CO" dirty="0"/>
          </a:p>
        </p:txBody>
      </p:sp>
    </p:spTree>
    <p:extLst>
      <p:ext uri="{BB962C8B-B14F-4D97-AF65-F5344CB8AC3E}">
        <p14:creationId xmlns:p14="http://schemas.microsoft.com/office/powerpoint/2010/main" val="33691920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a:xfrm>
            <a:off x="2121090" y="320675"/>
            <a:ext cx="9847997" cy="1325563"/>
          </a:xfrm>
          <a:prstGeom prst="rect">
            <a:avLst/>
          </a:prstGeom>
        </p:spPr>
        <p:txBody>
          <a:bodyPr/>
          <a:lstStyle/>
          <a:p>
            <a:r>
              <a:rPr lang="es-ES"/>
              <a:t>Haga clic para modificar el estilo de título del patrón</a:t>
            </a:r>
            <a:endParaRPr lang="es-CO"/>
          </a:p>
        </p:txBody>
      </p:sp>
      <p:sp>
        <p:nvSpPr>
          <p:cNvPr id="3" name="Marcador de contenido 2"/>
          <p:cNvSpPr>
            <a:spLocks noGrp="1"/>
          </p:cNvSpPr>
          <p:nvPr>
            <p:ph idx="1"/>
          </p:nvPr>
        </p:nvSpPr>
        <p:spPr>
          <a:xfrm>
            <a:off x="2121089" y="1825625"/>
            <a:ext cx="9847997" cy="4351338"/>
          </a:xfrm>
          <a:prstGeom prst="rect">
            <a:avLst/>
          </a:prstGeo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Marcador de fecha 3"/>
          <p:cNvSpPr>
            <a:spLocks noGrp="1"/>
          </p:cNvSpPr>
          <p:nvPr>
            <p:ph type="dt" sz="half" idx="10"/>
          </p:nvPr>
        </p:nvSpPr>
        <p:spPr>
          <a:xfrm>
            <a:off x="2076734" y="6407433"/>
            <a:ext cx="2743200" cy="365125"/>
          </a:xfrm>
          <a:prstGeom prst="rect">
            <a:avLst/>
          </a:prstGeom>
        </p:spPr>
        <p:txBody>
          <a:bodyPr/>
          <a:lstStyle/>
          <a:p>
            <a:fld id="{2E173A6E-03DD-4592-9DDF-3C061B7CE5BD}" type="datetimeFigureOut">
              <a:rPr lang="es-CO" smtClean="0"/>
              <a:t>24/08/2025</a:t>
            </a:fld>
            <a:endParaRPr lang="es-CO"/>
          </a:p>
        </p:txBody>
      </p:sp>
      <p:sp>
        <p:nvSpPr>
          <p:cNvPr id="8" name="Marcador de pie de página 4"/>
          <p:cNvSpPr>
            <a:spLocks noGrp="1"/>
          </p:cNvSpPr>
          <p:nvPr>
            <p:ph type="ftr" sz="quarter" idx="11"/>
          </p:nvPr>
        </p:nvSpPr>
        <p:spPr>
          <a:xfrm>
            <a:off x="4871113" y="6407432"/>
            <a:ext cx="4114800" cy="365125"/>
          </a:xfrm>
          <a:prstGeom prst="rect">
            <a:avLst/>
          </a:prstGeom>
        </p:spPr>
        <p:txBody>
          <a:bodyPr/>
          <a:lstStyle/>
          <a:p>
            <a:endParaRPr lang="es-CO" dirty="0"/>
          </a:p>
        </p:txBody>
      </p:sp>
      <p:sp>
        <p:nvSpPr>
          <p:cNvPr id="9" name="Marcador de número de diapositiva 5"/>
          <p:cNvSpPr>
            <a:spLocks noGrp="1"/>
          </p:cNvSpPr>
          <p:nvPr>
            <p:ph type="sldNum" sz="quarter" idx="12"/>
          </p:nvPr>
        </p:nvSpPr>
        <p:spPr>
          <a:xfrm>
            <a:off x="9037092" y="6407431"/>
            <a:ext cx="1171433" cy="365125"/>
          </a:xfrm>
          <a:prstGeom prst="rect">
            <a:avLst/>
          </a:prstGeom>
        </p:spPr>
        <p:txBody>
          <a:bodyPr/>
          <a:lstStyle/>
          <a:p>
            <a:fld id="{71D20441-52DB-47DA-A1C9-E2149A45130A}" type="slidenum">
              <a:rPr lang="es-CO" smtClean="0"/>
              <a:t>‹Nº›</a:t>
            </a:fld>
            <a:endParaRPr lang="es-CO" dirty="0"/>
          </a:p>
        </p:txBody>
      </p:sp>
    </p:spTree>
    <p:extLst>
      <p:ext uri="{BB962C8B-B14F-4D97-AF65-F5344CB8AC3E}">
        <p14:creationId xmlns:p14="http://schemas.microsoft.com/office/powerpoint/2010/main" val="40518423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5" name="Marcador de fecha 3"/>
          <p:cNvSpPr>
            <a:spLocks noGrp="1"/>
          </p:cNvSpPr>
          <p:nvPr>
            <p:ph type="dt" sz="half" idx="10"/>
          </p:nvPr>
        </p:nvSpPr>
        <p:spPr>
          <a:xfrm>
            <a:off x="2076734" y="6407433"/>
            <a:ext cx="2743200" cy="365125"/>
          </a:xfrm>
          <a:prstGeom prst="rect">
            <a:avLst/>
          </a:prstGeom>
        </p:spPr>
        <p:txBody>
          <a:bodyPr/>
          <a:lstStyle/>
          <a:p>
            <a:fld id="{2E173A6E-03DD-4592-9DDF-3C061B7CE5BD}" type="datetimeFigureOut">
              <a:rPr lang="es-CO" smtClean="0"/>
              <a:t>24/08/2025</a:t>
            </a:fld>
            <a:endParaRPr lang="es-CO"/>
          </a:p>
        </p:txBody>
      </p:sp>
      <p:sp>
        <p:nvSpPr>
          <p:cNvPr id="6" name="Marcador de pie de página 4"/>
          <p:cNvSpPr>
            <a:spLocks noGrp="1"/>
          </p:cNvSpPr>
          <p:nvPr>
            <p:ph type="ftr" sz="quarter" idx="11"/>
          </p:nvPr>
        </p:nvSpPr>
        <p:spPr>
          <a:xfrm>
            <a:off x="4871113" y="6407432"/>
            <a:ext cx="4114800" cy="365125"/>
          </a:xfrm>
          <a:prstGeom prst="rect">
            <a:avLst/>
          </a:prstGeom>
        </p:spPr>
        <p:txBody>
          <a:bodyPr/>
          <a:lstStyle/>
          <a:p>
            <a:endParaRPr lang="es-CO" dirty="0"/>
          </a:p>
        </p:txBody>
      </p:sp>
      <p:sp>
        <p:nvSpPr>
          <p:cNvPr id="7" name="Marcador de número de diapositiva 5"/>
          <p:cNvSpPr>
            <a:spLocks noGrp="1"/>
          </p:cNvSpPr>
          <p:nvPr>
            <p:ph type="sldNum" sz="quarter" idx="12"/>
          </p:nvPr>
        </p:nvSpPr>
        <p:spPr>
          <a:xfrm>
            <a:off x="9037092" y="6407431"/>
            <a:ext cx="1171433" cy="365125"/>
          </a:xfrm>
          <a:prstGeom prst="rect">
            <a:avLst/>
          </a:prstGeom>
        </p:spPr>
        <p:txBody>
          <a:bodyPr/>
          <a:lstStyle/>
          <a:p>
            <a:fld id="{71D20441-52DB-47DA-A1C9-E2149A45130A}" type="slidenum">
              <a:rPr lang="es-CO" smtClean="0"/>
              <a:t>‹Nº›</a:t>
            </a:fld>
            <a:endParaRPr lang="es-CO" dirty="0"/>
          </a:p>
        </p:txBody>
      </p:sp>
    </p:spTree>
    <p:extLst>
      <p:ext uri="{BB962C8B-B14F-4D97-AF65-F5344CB8AC3E}">
        <p14:creationId xmlns:p14="http://schemas.microsoft.com/office/powerpoint/2010/main" val="137952446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Imagen 6"/>
          <p:cNvPicPr>
            <a:picLocks noChangeAspect="1"/>
          </p:cNvPicPr>
          <p:nvPr userDrawn="1"/>
        </p:nvPicPr>
        <p:blipFill>
          <a:blip r:embed="rId5"/>
          <a:stretch>
            <a:fillRect/>
          </a:stretch>
        </p:blipFill>
        <p:spPr>
          <a:xfrm>
            <a:off x="0" y="0"/>
            <a:ext cx="1993565" cy="6870787"/>
          </a:xfrm>
          <a:prstGeom prst="rect">
            <a:avLst/>
          </a:prstGeom>
        </p:spPr>
      </p:pic>
      <p:pic>
        <p:nvPicPr>
          <p:cNvPr id="8" name="Imagen 7"/>
          <p:cNvPicPr>
            <a:picLocks noChangeAspect="1"/>
          </p:cNvPicPr>
          <p:nvPr userDrawn="1"/>
        </p:nvPicPr>
        <p:blipFill>
          <a:blip r:embed="rId6"/>
          <a:stretch>
            <a:fillRect/>
          </a:stretch>
        </p:blipFill>
        <p:spPr>
          <a:xfrm>
            <a:off x="10220745" y="6297119"/>
            <a:ext cx="1780186" cy="560881"/>
          </a:xfrm>
          <a:prstGeom prst="rect">
            <a:avLst/>
          </a:prstGeom>
        </p:spPr>
      </p:pic>
    </p:spTree>
    <p:extLst>
      <p:ext uri="{BB962C8B-B14F-4D97-AF65-F5344CB8AC3E}">
        <p14:creationId xmlns:p14="http://schemas.microsoft.com/office/powerpoint/2010/main" val="28710436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5"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260979" y="548640"/>
            <a:ext cx="9144000" cy="2511083"/>
          </a:xfrm>
        </p:spPr>
        <p:txBody>
          <a:bodyPr/>
          <a:lstStyle/>
          <a:p>
            <a:r>
              <a:rPr lang="es-ES" b="1" dirty="0"/>
              <a:t>MECANICA SINDICAL</a:t>
            </a:r>
            <a:endParaRPr lang="es-CO" b="1" dirty="0"/>
          </a:p>
        </p:txBody>
      </p:sp>
      <p:sp>
        <p:nvSpPr>
          <p:cNvPr id="3" name="Subtítulo 2"/>
          <p:cNvSpPr>
            <a:spLocks noGrp="1"/>
          </p:cNvSpPr>
          <p:nvPr>
            <p:ph type="subTitle" idx="1"/>
          </p:nvPr>
        </p:nvSpPr>
        <p:spPr>
          <a:xfrm>
            <a:off x="2425102" y="3763108"/>
            <a:ext cx="9144000" cy="2080495"/>
          </a:xfrm>
        </p:spPr>
        <p:txBody>
          <a:bodyPr/>
          <a:lstStyle/>
          <a:p>
            <a:r>
              <a:rPr lang="en-US" sz="3600" b="1" dirty="0"/>
              <a:t>NUEVA ESCUELA POPULAR Y OBRERA NEPO</a:t>
            </a:r>
          </a:p>
          <a:p>
            <a:endParaRPr lang="en-US" b="1" dirty="0"/>
          </a:p>
          <a:p>
            <a:pPr algn="r"/>
            <a:endParaRPr lang="es-CO" b="1" dirty="0"/>
          </a:p>
          <a:p>
            <a:pPr algn="r"/>
            <a:r>
              <a:rPr lang="es-CO" b="1" dirty="0"/>
              <a:t>REINALDO MEDINA GONZALEZ </a:t>
            </a:r>
          </a:p>
        </p:txBody>
      </p:sp>
    </p:spTree>
    <p:extLst>
      <p:ext uri="{BB962C8B-B14F-4D97-AF65-F5344CB8AC3E}">
        <p14:creationId xmlns:p14="http://schemas.microsoft.com/office/powerpoint/2010/main" val="3133339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121090" y="320676"/>
            <a:ext cx="9847997" cy="812666"/>
          </a:xfrm>
        </p:spPr>
        <p:txBody>
          <a:bodyPr/>
          <a:lstStyle/>
          <a:p>
            <a:pPr algn="ctr"/>
            <a:r>
              <a:rPr lang="es-ES" b="1" dirty="0"/>
              <a:t>COMISION DE RECLAMOS</a:t>
            </a:r>
            <a:endParaRPr lang="es-CO" b="1" dirty="0"/>
          </a:p>
        </p:txBody>
      </p:sp>
      <p:sp>
        <p:nvSpPr>
          <p:cNvPr id="3" name="Marcador de contenido 2"/>
          <p:cNvSpPr>
            <a:spLocks noGrp="1"/>
          </p:cNvSpPr>
          <p:nvPr>
            <p:ph idx="1"/>
          </p:nvPr>
        </p:nvSpPr>
        <p:spPr>
          <a:xfrm>
            <a:off x="2121089" y="1339403"/>
            <a:ext cx="9847997" cy="4837560"/>
          </a:xfrm>
        </p:spPr>
        <p:txBody>
          <a:bodyPr/>
          <a:lstStyle/>
          <a:p>
            <a:pPr marL="0" indent="0" algn="just">
              <a:buNone/>
            </a:pPr>
            <a:r>
              <a:rPr lang="es-ES" dirty="0"/>
              <a:t>El objetivo fundamental de la comisión de reclamos dentro de la organización sindical, cual es el de elevar ante el empleador las respectivas reclamaciones que promuevan tanto los trabajadores individualmente considerados, como el propio sindicato o sindicatos.</a:t>
            </a:r>
          </a:p>
          <a:p>
            <a:pPr marL="0" indent="0" algn="just">
              <a:buNone/>
            </a:pPr>
            <a:r>
              <a:rPr lang="es-ES" dirty="0"/>
              <a:t>En el caso de que subsistan diferentes organizaciones sindicales en una entidad, lo procedente es instarlas a que mediante un mecanismo democrático determinado por las mismas, elijan la comisión única de reclamos, la cual tendrá las garantías establecidas por la ley, como es el fuero sindical, que si bien dicha comisión puede estar conformada por varios miembros, sólo dos de ellos están amparados por el fuero sindical. </a:t>
            </a:r>
          </a:p>
          <a:p>
            <a:pPr algn="just"/>
            <a:endParaRPr lang="es-CO" dirty="0"/>
          </a:p>
        </p:txBody>
      </p:sp>
    </p:spTree>
    <p:extLst>
      <p:ext uri="{BB962C8B-B14F-4D97-AF65-F5344CB8AC3E}">
        <p14:creationId xmlns:p14="http://schemas.microsoft.com/office/powerpoint/2010/main" val="22509107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121090" y="320675"/>
            <a:ext cx="9847997" cy="1070243"/>
          </a:xfrm>
        </p:spPr>
        <p:txBody>
          <a:bodyPr/>
          <a:lstStyle/>
          <a:p>
            <a:pPr algn="ctr"/>
            <a:r>
              <a:rPr lang="es-ES" sz="4000" b="1" dirty="0"/>
              <a:t>COMITÉ PARITARIO DE SEGURIDAD Y  SALUD EN EL TRABAJO COPASST</a:t>
            </a:r>
            <a:endParaRPr lang="es-CO" sz="4000" b="1" dirty="0"/>
          </a:p>
        </p:txBody>
      </p:sp>
      <p:sp>
        <p:nvSpPr>
          <p:cNvPr id="3" name="Marcador de contenido 2"/>
          <p:cNvSpPr>
            <a:spLocks noGrp="1"/>
          </p:cNvSpPr>
          <p:nvPr>
            <p:ph idx="1"/>
          </p:nvPr>
        </p:nvSpPr>
        <p:spPr>
          <a:xfrm>
            <a:off x="2121089" y="1532586"/>
            <a:ext cx="9847997" cy="5499279"/>
          </a:xfrm>
        </p:spPr>
        <p:txBody>
          <a:bodyPr/>
          <a:lstStyle/>
          <a:p>
            <a:pPr algn="just"/>
            <a:r>
              <a:rPr lang="es-ES" sz="2400" dirty="0"/>
              <a:t>Es un organismo de promoción y vigilancia de las normas y reglamentos de seguridad y salud en el trabajo dentro de la Institución, a través de actividades de promoción, información y divulgación. El COPASST debe garantizar que los riesgos de enfermedad y accidentes derivados del trabajo sean reducidos al mínimo posible.</a:t>
            </a:r>
          </a:p>
          <a:p>
            <a:pPr algn="just"/>
            <a:r>
              <a:rPr lang="es-ES" sz="2400" dirty="0"/>
              <a:t>Menos de 10 personas (Un vigía Ocupacional).</a:t>
            </a:r>
          </a:p>
          <a:p>
            <a:pPr algn="just"/>
            <a:r>
              <a:rPr lang="es-ES" sz="2400" dirty="0"/>
              <a:t> Entre 10 y 49 trabajadores (1 representante por cada una de las partes con sus respectivos suplentes) </a:t>
            </a:r>
          </a:p>
          <a:p>
            <a:pPr algn="just"/>
            <a:r>
              <a:rPr lang="es-ES" sz="2400" dirty="0"/>
              <a:t>Entre 50 y 499 trabajadores (2 representantes por cada una de las partes con sus respectivos suplentes). </a:t>
            </a:r>
          </a:p>
          <a:p>
            <a:pPr algn="just"/>
            <a:r>
              <a:rPr lang="es-ES" sz="2400" dirty="0"/>
              <a:t>Entre 500 y 999 trabajadores (3 representantes por cada una de las partes con sus respectivos suplentes). </a:t>
            </a:r>
          </a:p>
          <a:p>
            <a:pPr algn="just"/>
            <a:r>
              <a:rPr lang="es-ES" sz="2400" dirty="0"/>
              <a:t> De 1000 trabajadores en adelante (4 representantes por cada una de las partes con sus respectivos suplentes).</a:t>
            </a:r>
            <a:endParaRPr lang="es-CO" sz="2400" dirty="0"/>
          </a:p>
        </p:txBody>
      </p:sp>
    </p:spTree>
    <p:extLst>
      <p:ext uri="{BB962C8B-B14F-4D97-AF65-F5344CB8AC3E}">
        <p14:creationId xmlns:p14="http://schemas.microsoft.com/office/powerpoint/2010/main" val="18629075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rotWithShape="1">
          <a:blip r:embed="rId2"/>
          <a:srcRect l="30524" t="20495" r="16893" b="22086"/>
          <a:stretch/>
        </p:blipFill>
        <p:spPr>
          <a:xfrm>
            <a:off x="1944707" y="128788"/>
            <a:ext cx="9684913" cy="4649274"/>
          </a:xfrm>
          <a:prstGeom prst="rect">
            <a:avLst/>
          </a:prstGeom>
        </p:spPr>
      </p:pic>
      <p:sp>
        <p:nvSpPr>
          <p:cNvPr id="6" name="Rectángulo 5"/>
          <p:cNvSpPr/>
          <p:nvPr/>
        </p:nvSpPr>
        <p:spPr>
          <a:xfrm>
            <a:off x="2717441" y="4778062"/>
            <a:ext cx="8912179" cy="1323439"/>
          </a:xfrm>
          <a:prstGeom prst="rect">
            <a:avLst/>
          </a:prstGeom>
        </p:spPr>
        <p:txBody>
          <a:bodyPr wrap="square">
            <a:spAutoFit/>
          </a:bodyPr>
          <a:lstStyle/>
          <a:p>
            <a:pPr algn="just"/>
            <a:r>
              <a:rPr lang="es-ES" altLang="es-CO" sz="2000" dirty="0">
                <a:latin typeface="Arial" panose="020B0604020202020204" pitchFamily="34" charset="0"/>
                <a:cs typeface="Arial" panose="020B0604020202020204" pitchFamily="34" charset="0"/>
              </a:rPr>
              <a:t>El COMITÉ DE CONVIVENCIA LABORAL debe tener 2 representantes por parte de la empresa y 2 representantes por parte de los trabajadores. Los representantes de los trabajadores deberán ser elegidos  democráticamente entre los mismos trabajadores</a:t>
            </a:r>
            <a:r>
              <a:rPr lang="es-ES" altLang="es-CO" sz="2000" dirty="0"/>
              <a:t>.</a:t>
            </a:r>
            <a:endParaRPr lang="es-AR" altLang="es-CO" sz="2000" dirty="0"/>
          </a:p>
        </p:txBody>
      </p:sp>
    </p:spTree>
    <p:extLst>
      <p:ext uri="{BB962C8B-B14F-4D97-AF65-F5344CB8AC3E}">
        <p14:creationId xmlns:p14="http://schemas.microsoft.com/office/powerpoint/2010/main" val="2660526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121090" y="320675"/>
            <a:ext cx="9847997" cy="825545"/>
          </a:xfrm>
        </p:spPr>
        <p:txBody>
          <a:bodyPr/>
          <a:lstStyle/>
          <a:p>
            <a:r>
              <a:rPr lang="es-ES" sz="4000" b="1" dirty="0"/>
              <a:t>ESPACIOS EXTERNOS DE REPRESENTATIVIDAD</a:t>
            </a:r>
            <a:endParaRPr lang="es-CO" sz="4000" b="1" dirty="0"/>
          </a:p>
        </p:txBody>
      </p:sp>
      <p:sp>
        <p:nvSpPr>
          <p:cNvPr id="3" name="Marcador de contenido 2"/>
          <p:cNvSpPr>
            <a:spLocks noGrp="1"/>
          </p:cNvSpPr>
          <p:nvPr>
            <p:ph idx="1"/>
          </p:nvPr>
        </p:nvSpPr>
        <p:spPr>
          <a:xfrm>
            <a:off x="2121089" y="1352282"/>
            <a:ext cx="9847997" cy="4824681"/>
          </a:xfrm>
        </p:spPr>
        <p:txBody>
          <a:bodyPr/>
          <a:lstStyle/>
          <a:p>
            <a:r>
              <a:rPr lang="es-ES" dirty="0"/>
              <a:t>CENTRAL O CONFEDERACION.</a:t>
            </a:r>
          </a:p>
          <a:p>
            <a:pPr marL="0" indent="0">
              <a:buNone/>
            </a:pPr>
            <a:r>
              <a:rPr lang="es-ES" dirty="0"/>
              <a:t>                COMISIONES DE SOLIDARIDAD, EDUCACION, GENERO,                 CRECIMIENTO, JURIDICA, NEGOCIACION, ENTRE OTRAS.</a:t>
            </a:r>
          </a:p>
          <a:p>
            <a:r>
              <a:rPr lang="es-ES" dirty="0"/>
              <a:t>FEDERACION REGIONAL. </a:t>
            </a:r>
          </a:p>
          <a:p>
            <a:pPr marL="0" indent="0">
              <a:buNone/>
            </a:pPr>
            <a:r>
              <a:rPr lang="es-ES" dirty="0"/>
              <a:t>                COMISIONES ESTATUTARIAS.</a:t>
            </a:r>
          </a:p>
          <a:p>
            <a:r>
              <a:rPr lang="es-ES" dirty="0"/>
              <a:t>SINDICATO DE INDUSTRIA.</a:t>
            </a:r>
          </a:p>
          <a:p>
            <a:pPr marL="0" indent="0">
              <a:buNone/>
            </a:pPr>
            <a:r>
              <a:rPr lang="es-ES" dirty="0"/>
              <a:t>                JUNTA NACIONAL Y COMISIONES ESTATUTARIAS.</a:t>
            </a:r>
          </a:p>
          <a:p>
            <a:r>
              <a:rPr lang="es-ES" dirty="0"/>
              <a:t>MUNICIPIO ORGANIZACIONES SOCIALES </a:t>
            </a:r>
          </a:p>
          <a:p>
            <a:pPr marL="0" indent="0">
              <a:buNone/>
            </a:pPr>
            <a:r>
              <a:rPr lang="es-ES" dirty="0"/>
              <a:t>                ACCIONES COMUNALES</a:t>
            </a:r>
          </a:p>
          <a:p>
            <a:pPr marL="0" indent="0">
              <a:buNone/>
            </a:pPr>
            <a:r>
              <a:rPr lang="es-ES" dirty="0"/>
              <a:t>                ORGANIZACIONES AMBIENTALES</a:t>
            </a:r>
          </a:p>
          <a:p>
            <a:pPr marL="0" indent="0">
              <a:buNone/>
            </a:pPr>
            <a:r>
              <a:rPr lang="es-ES" dirty="0"/>
              <a:t>                  </a:t>
            </a:r>
          </a:p>
          <a:p>
            <a:pPr marL="0" indent="0">
              <a:buNone/>
            </a:pPr>
            <a:endParaRPr lang="es-CO" dirty="0"/>
          </a:p>
        </p:txBody>
      </p:sp>
    </p:spTree>
    <p:extLst>
      <p:ext uri="{BB962C8B-B14F-4D97-AF65-F5344CB8AC3E}">
        <p14:creationId xmlns:p14="http://schemas.microsoft.com/office/powerpoint/2010/main" val="6087557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121090" y="528033"/>
            <a:ext cx="9847997" cy="875763"/>
          </a:xfrm>
        </p:spPr>
        <p:txBody>
          <a:bodyPr/>
          <a:lstStyle/>
          <a:p>
            <a:pPr algn="ctr"/>
            <a:r>
              <a:rPr lang="es-ES" sz="3600" b="1" dirty="0"/>
              <a:t>ACCIONES LEGALES Y LEGITIMAS DE LOS SINDICATOS</a:t>
            </a:r>
            <a:endParaRPr lang="es-CO" sz="3600" b="1" dirty="0"/>
          </a:p>
        </p:txBody>
      </p:sp>
      <p:sp>
        <p:nvSpPr>
          <p:cNvPr id="3" name="Marcador de contenido 2"/>
          <p:cNvSpPr>
            <a:spLocks noGrp="1"/>
          </p:cNvSpPr>
          <p:nvPr>
            <p:ph idx="1"/>
          </p:nvPr>
        </p:nvSpPr>
        <p:spPr>
          <a:xfrm>
            <a:off x="2121089" y="1700011"/>
            <a:ext cx="9847997" cy="4476952"/>
          </a:xfrm>
        </p:spPr>
        <p:txBody>
          <a:bodyPr/>
          <a:lstStyle/>
          <a:p>
            <a:r>
              <a:rPr lang="es-ES" sz="3200" dirty="0"/>
              <a:t>INTERNAS.</a:t>
            </a:r>
          </a:p>
          <a:p>
            <a:r>
              <a:rPr lang="es-ES" dirty="0"/>
              <a:t>HUELGA, MITINES, PARO DE PRODUCCION O DE CASINO, PLANES ESPECIALES, FIRMATONES, CARTELERAS, BOLETINES, ETC.</a:t>
            </a:r>
          </a:p>
          <a:p>
            <a:endParaRPr lang="es-ES" dirty="0"/>
          </a:p>
          <a:p>
            <a:endParaRPr lang="es-ES" dirty="0"/>
          </a:p>
          <a:p>
            <a:r>
              <a:rPr lang="es-ES" sz="3200" dirty="0"/>
              <a:t>EXTERNAS</a:t>
            </a:r>
          </a:p>
          <a:p>
            <a:r>
              <a:rPr lang="es-ES" dirty="0"/>
              <a:t>DEMANDA ORDINARIA Y ADMINISTRATIVA, TUTELA, DERECHO DE PETICION, REDES Y COMUNICACIÓN PUBLICA, PLANTONES Y MOVILIZACIONES GENERALES.</a:t>
            </a:r>
          </a:p>
        </p:txBody>
      </p:sp>
    </p:spTree>
    <p:extLst>
      <p:ext uri="{BB962C8B-B14F-4D97-AF65-F5344CB8AC3E}">
        <p14:creationId xmlns:p14="http://schemas.microsoft.com/office/powerpoint/2010/main" val="12271423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C700721-AF37-4876-87E6-5CBAA1B3E333}"/>
              </a:ext>
            </a:extLst>
          </p:cNvPr>
          <p:cNvSpPr>
            <a:spLocks noGrp="1"/>
          </p:cNvSpPr>
          <p:nvPr>
            <p:ph type="title"/>
          </p:nvPr>
        </p:nvSpPr>
        <p:spPr>
          <a:xfrm>
            <a:off x="2121090" y="320675"/>
            <a:ext cx="9847997" cy="726247"/>
          </a:xfrm>
        </p:spPr>
        <p:txBody>
          <a:bodyPr/>
          <a:lstStyle/>
          <a:p>
            <a:pPr algn="ctr"/>
            <a:r>
              <a:rPr lang="es-ES" b="1" dirty="0"/>
              <a:t>CLASES DE SINDICATOS </a:t>
            </a:r>
            <a:endParaRPr lang="es-CO" dirty="0"/>
          </a:p>
        </p:txBody>
      </p:sp>
      <p:sp>
        <p:nvSpPr>
          <p:cNvPr id="3" name="Marcador de contenido 2">
            <a:extLst>
              <a:ext uri="{FF2B5EF4-FFF2-40B4-BE49-F238E27FC236}">
                <a16:creationId xmlns:a16="http://schemas.microsoft.com/office/drawing/2014/main" id="{1B939418-7475-491E-9AD5-F3C2C444C361}"/>
              </a:ext>
            </a:extLst>
          </p:cNvPr>
          <p:cNvSpPr>
            <a:spLocks noGrp="1"/>
          </p:cNvSpPr>
          <p:nvPr>
            <p:ph idx="1"/>
          </p:nvPr>
        </p:nvSpPr>
        <p:spPr>
          <a:xfrm>
            <a:off x="2121089" y="1219200"/>
            <a:ext cx="9847997" cy="4957763"/>
          </a:xfrm>
        </p:spPr>
        <p:txBody>
          <a:bodyPr/>
          <a:lstStyle/>
          <a:p>
            <a:pPr marL="0" indent="0" algn="just" fontAlgn="base">
              <a:buNone/>
            </a:pPr>
            <a:r>
              <a:rPr lang="es-ES" sz="2400" dirty="0"/>
              <a:t>Clasificación sindical según la ley colombiana Art.356 del código sustantivo del trabajo (modificado por el Art.40 de la ley 50 de 1990). </a:t>
            </a:r>
          </a:p>
          <a:p>
            <a:pPr lvl="0" algn="just" fontAlgn="base"/>
            <a:r>
              <a:rPr lang="es-ES" sz="2400" b="1" dirty="0"/>
              <a:t>De empresa</a:t>
            </a:r>
            <a:r>
              <a:rPr lang="es-ES" sz="2400" dirty="0"/>
              <a:t>: formados por individuos de varias profesiones, oficios o especialidades que prestan sus servicios en una misma empresa, establecimiento o institución </a:t>
            </a:r>
          </a:p>
          <a:p>
            <a:pPr lvl="0" algn="just" fontAlgn="base"/>
            <a:r>
              <a:rPr lang="es-ES" sz="2400" b="1" dirty="0"/>
              <a:t>De industria o por rama de actividad económica</a:t>
            </a:r>
            <a:r>
              <a:rPr lang="es-ES" sz="2400" dirty="0"/>
              <a:t>: formado por individuos que prestan sus servicios en varias empresas de una misma rama industrial. </a:t>
            </a:r>
          </a:p>
          <a:p>
            <a:pPr lvl="0" algn="just" fontAlgn="base"/>
            <a:r>
              <a:rPr lang="es-ES" sz="2400" b="1" dirty="0"/>
              <a:t>Gremiales:</a:t>
            </a:r>
            <a:r>
              <a:rPr lang="es-ES" sz="2400" dirty="0"/>
              <a:t> formado por individuos de una misma profesión, oficio o especialidad. </a:t>
            </a:r>
          </a:p>
          <a:p>
            <a:pPr lvl="0" algn="just" fontAlgn="base"/>
            <a:r>
              <a:rPr lang="es-ES" sz="2400" b="1" dirty="0"/>
              <a:t>De oficios varios</a:t>
            </a:r>
            <a:r>
              <a:rPr lang="es-ES" sz="2400" dirty="0"/>
              <a:t>: formado por trabajadores de diversas profesiones disímiles o inconexas.</a:t>
            </a:r>
          </a:p>
          <a:p>
            <a:pPr lvl="0" algn="just" fontAlgn="base"/>
            <a:r>
              <a:rPr lang="es-ES" sz="2400" b="1" dirty="0"/>
              <a:t>Sindicatos mixtos</a:t>
            </a:r>
            <a:r>
              <a:rPr lang="es-ES" sz="2400" dirty="0"/>
              <a:t>: ( trabajadores oficiales y empleados públicos)            Art. 414 del CST.  </a:t>
            </a:r>
          </a:p>
          <a:p>
            <a:endParaRPr lang="es-CO" dirty="0"/>
          </a:p>
        </p:txBody>
      </p:sp>
    </p:spTree>
    <p:extLst>
      <p:ext uri="{BB962C8B-B14F-4D97-AF65-F5344CB8AC3E}">
        <p14:creationId xmlns:p14="http://schemas.microsoft.com/office/powerpoint/2010/main" val="6032851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51AFB47-C935-4AC9-8513-B6D05F2C2336}"/>
              </a:ext>
            </a:extLst>
          </p:cNvPr>
          <p:cNvSpPr>
            <a:spLocks noGrp="1"/>
          </p:cNvSpPr>
          <p:nvPr>
            <p:ph type="title"/>
          </p:nvPr>
        </p:nvSpPr>
        <p:spPr/>
        <p:txBody>
          <a:bodyPr/>
          <a:lstStyle/>
          <a:p>
            <a:pPr algn="ctr"/>
            <a:r>
              <a:rPr lang="es-ES" b="1" dirty="0"/>
              <a:t>GRADOS DE LOS SINDICATOS</a:t>
            </a:r>
            <a:endParaRPr lang="es-CO" b="1" dirty="0"/>
          </a:p>
        </p:txBody>
      </p:sp>
      <p:sp>
        <p:nvSpPr>
          <p:cNvPr id="3" name="Marcador de contenido 2">
            <a:extLst>
              <a:ext uri="{FF2B5EF4-FFF2-40B4-BE49-F238E27FC236}">
                <a16:creationId xmlns:a16="http://schemas.microsoft.com/office/drawing/2014/main" id="{92C669CC-6B50-44A6-99D7-B1FB08C7766A}"/>
              </a:ext>
            </a:extLst>
          </p:cNvPr>
          <p:cNvSpPr>
            <a:spLocks noGrp="1"/>
          </p:cNvSpPr>
          <p:nvPr>
            <p:ph idx="1"/>
          </p:nvPr>
        </p:nvSpPr>
        <p:spPr>
          <a:xfrm>
            <a:off x="2121089" y="1028700"/>
            <a:ext cx="9847997" cy="5508625"/>
          </a:xfrm>
        </p:spPr>
        <p:txBody>
          <a:bodyPr/>
          <a:lstStyle/>
          <a:p>
            <a:pPr marL="0" indent="0" algn="just" fontAlgn="base">
              <a:buNone/>
            </a:pPr>
            <a:r>
              <a:rPr lang="es-ES" sz="2400" b="1" dirty="0"/>
              <a:t>SINDICATOS DE PRIMER GRADO:</a:t>
            </a:r>
            <a:r>
              <a:rPr lang="es-ES" sz="2400" dirty="0"/>
              <a:t> </a:t>
            </a:r>
          </a:p>
          <a:p>
            <a:pPr marL="0" indent="0" algn="just" fontAlgn="base">
              <a:buNone/>
            </a:pPr>
            <a:r>
              <a:rPr lang="es-ES" sz="2400" dirty="0"/>
              <a:t> Sindicatos de empresa, gremiales, de industria o actividad         económica, generales o de oficios varios.</a:t>
            </a:r>
          </a:p>
          <a:p>
            <a:pPr marL="0" indent="0" algn="just" fontAlgn="base">
              <a:buNone/>
            </a:pPr>
            <a:endParaRPr lang="es-ES" sz="2400" dirty="0"/>
          </a:p>
          <a:p>
            <a:pPr marL="0" indent="0" algn="just" fontAlgn="base">
              <a:buNone/>
            </a:pPr>
            <a:r>
              <a:rPr lang="es-ES" sz="2400" b="1" dirty="0"/>
              <a:t>SINDICATOS DE SEGUNDO GRADO (FEDERACIONES)</a:t>
            </a:r>
            <a:r>
              <a:rPr lang="es-ES" sz="2400" dirty="0"/>
              <a:t> ARTICULO 417 CST.: Se entiende por federación la agrupación de sindicatos de cualquier clase, es decir de empresa, industria, gremial, general o de oficios varios.</a:t>
            </a:r>
          </a:p>
          <a:p>
            <a:pPr marL="0" indent="0" algn="just" fontAlgn="base">
              <a:buNone/>
            </a:pPr>
            <a:endParaRPr lang="es-ES" sz="2400" dirty="0"/>
          </a:p>
          <a:p>
            <a:pPr marL="0" indent="0" algn="just" fontAlgn="base">
              <a:buNone/>
            </a:pPr>
            <a:r>
              <a:rPr lang="es-ES" sz="2400" b="1" dirty="0"/>
              <a:t>SINDICATOS DE TERCER GRADO (CONFEDERACIONES)</a:t>
            </a:r>
            <a:endParaRPr lang="es-ES" sz="2400" dirty="0"/>
          </a:p>
          <a:p>
            <a:pPr marL="0" indent="0" algn="just">
              <a:buNone/>
            </a:pPr>
            <a:r>
              <a:rPr lang="es-ES" sz="2400" dirty="0"/>
              <a:t>Son la agrupación de federaciones u organizaciones de segundo grado cualquiera sea su clase. Representa la máxima autoridad en jerarquía sindical y puede afiliar sindicatos de primer grado. Según el decreto 1072 de 2015, se establece que las confederaciones requieren para su constitución, al menos 10 federaciones.</a:t>
            </a:r>
          </a:p>
          <a:p>
            <a:pPr marL="0" indent="0" algn="just" fontAlgn="base">
              <a:buNone/>
            </a:pPr>
            <a:endParaRPr lang="es-ES" dirty="0"/>
          </a:p>
          <a:p>
            <a:pPr marL="0" indent="0" algn="just" fontAlgn="base">
              <a:buNone/>
            </a:pPr>
            <a:endParaRPr lang="es-CO" dirty="0"/>
          </a:p>
        </p:txBody>
      </p:sp>
    </p:spTree>
    <p:extLst>
      <p:ext uri="{BB962C8B-B14F-4D97-AF65-F5344CB8AC3E}">
        <p14:creationId xmlns:p14="http://schemas.microsoft.com/office/powerpoint/2010/main" val="42338412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12FF8CA3-5E7D-4039-BDB2-77FA91EDD0CB}"/>
              </a:ext>
            </a:extLst>
          </p:cNvPr>
          <p:cNvSpPr>
            <a:spLocks noGrp="1"/>
          </p:cNvSpPr>
          <p:nvPr>
            <p:ph idx="1"/>
          </p:nvPr>
        </p:nvSpPr>
        <p:spPr>
          <a:xfrm>
            <a:off x="2121089" y="265042"/>
            <a:ext cx="9847997" cy="6694558"/>
          </a:xfrm>
        </p:spPr>
        <p:txBody>
          <a:bodyPr/>
          <a:lstStyle/>
          <a:p>
            <a:pPr marL="0" indent="0" algn="ctr">
              <a:buNone/>
            </a:pPr>
            <a:r>
              <a:rPr lang="es-ES" sz="3200" b="1" dirty="0"/>
              <a:t> </a:t>
            </a:r>
            <a:r>
              <a:rPr lang="es-ES" sz="4800" dirty="0"/>
              <a:t>ESTATUTOS SINDICALES</a:t>
            </a:r>
          </a:p>
          <a:p>
            <a:pPr marL="0" indent="0" algn="just">
              <a:buNone/>
            </a:pPr>
            <a:r>
              <a:rPr lang="es-ES" sz="2400" dirty="0"/>
              <a:t>El convenio 87 de la OIT (Organización Internacional del Trabajo) sobre la libertad sindical y la protección del derecho de sindicalización, artículo 2 dice que los trabajadores y los empleadores, sin ninguna distinción y sin autorización previa tienen el derecho de constituir las organizaciones que estimen convenientes, así como el de afiliarse a estas organizaciones, con la sola condición de observar los estatutos de las mismas.</a:t>
            </a:r>
          </a:p>
          <a:p>
            <a:pPr marL="0" indent="0" algn="just">
              <a:buNone/>
            </a:pPr>
            <a:r>
              <a:rPr lang="es-ES" sz="2400" dirty="0"/>
              <a:t>CONTENIDO.</a:t>
            </a:r>
          </a:p>
          <a:p>
            <a:pPr marL="0" indent="0" algn="just">
              <a:buNone/>
            </a:pPr>
            <a:r>
              <a:rPr lang="es-ES" sz="2400" dirty="0"/>
              <a:t>Nombre</a:t>
            </a:r>
          </a:p>
          <a:p>
            <a:pPr marL="0" indent="0" algn="just">
              <a:buNone/>
            </a:pPr>
            <a:r>
              <a:rPr lang="es-ES" sz="2400" dirty="0"/>
              <a:t>Domicilio</a:t>
            </a:r>
          </a:p>
          <a:p>
            <a:pPr marL="0" indent="0" algn="just">
              <a:buNone/>
            </a:pPr>
            <a:r>
              <a:rPr lang="es-ES" sz="2400" dirty="0"/>
              <a:t>Fines sindicales</a:t>
            </a:r>
          </a:p>
          <a:p>
            <a:pPr marL="0" indent="0" algn="just">
              <a:buNone/>
            </a:pPr>
            <a:r>
              <a:rPr lang="es-ES" sz="2400" dirty="0"/>
              <a:t>Condiciones de Admisión</a:t>
            </a:r>
          </a:p>
          <a:p>
            <a:pPr marL="0" indent="0" algn="just">
              <a:buNone/>
            </a:pPr>
            <a:r>
              <a:rPr lang="es-ES" sz="2400" dirty="0"/>
              <a:t>Obligaciones y derechos (taller) </a:t>
            </a:r>
          </a:p>
          <a:p>
            <a:pPr marL="0" indent="0" algn="just">
              <a:buNone/>
            </a:pPr>
            <a:r>
              <a:rPr lang="es-ES" sz="2400" dirty="0"/>
              <a:t>Órganos Directivos y sus funciones.</a:t>
            </a:r>
          </a:p>
          <a:p>
            <a:pPr marL="0" indent="0" algn="just">
              <a:buNone/>
            </a:pPr>
            <a:r>
              <a:rPr lang="es-ES" sz="2400" dirty="0"/>
              <a:t>Sanciones y liquidación.</a:t>
            </a:r>
          </a:p>
          <a:p>
            <a:pPr marL="0" indent="0" algn="just">
              <a:buNone/>
            </a:pPr>
            <a:endParaRPr lang="es-ES" sz="2400" dirty="0"/>
          </a:p>
          <a:p>
            <a:pPr marL="0" indent="0" algn="just">
              <a:buNone/>
            </a:pPr>
            <a:endParaRPr lang="es-ES" sz="2400" dirty="0"/>
          </a:p>
          <a:p>
            <a:endParaRPr lang="es-CO" dirty="0"/>
          </a:p>
        </p:txBody>
      </p:sp>
    </p:spTree>
    <p:extLst>
      <p:ext uri="{BB962C8B-B14F-4D97-AF65-F5344CB8AC3E}">
        <p14:creationId xmlns:p14="http://schemas.microsoft.com/office/powerpoint/2010/main" val="26800994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15079CC-6507-42E8-9FFB-6475F3AD126F}"/>
              </a:ext>
            </a:extLst>
          </p:cNvPr>
          <p:cNvSpPr>
            <a:spLocks noGrp="1"/>
          </p:cNvSpPr>
          <p:nvPr>
            <p:ph type="title"/>
          </p:nvPr>
        </p:nvSpPr>
        <p:spPr>
          <a:xfrm>
            <a:off x="2121090" y="681037"/>
            <a:ext cx="9847997" cy="965201"/>
          </a:xfrm>
        </p:spPr>
        <p:txBody>
          <a:bodyPr/>
          <a:lstStyle/>
          <a:p>
            <a:pPr algn="ctr"/>
            <a:r>
              <a:rPr lang="es-ES" dirty="0"/>
              <a:t>ORGANOS DE DIRECCION</a:t>
            </a:r>
            <a:endParaRPr lang="es-CO" dirty="0"/>
          </a:p>
        </p:txBody>
      </p:sp>
      <p:sp>
        <p:nvSpPr>
          <p:cNvPr id="3" name="Marcador de contenido 2">
            <a:extLst>
              <a:ext uri="{FF2B5EF4-FFF2-40B4-BE49-F238E27FC236}">
                <a16:creationId xmlns:a16="http://schemas.microsoft.com/office/drawing/2014/main" id="{4FF197AF-2B91-4F53-9805-DAFCE653D407}"/>
              </a:ext>
            </a:extLst>
          </p:cNvPr>
          <p:cNvSpPr>
            <a:spLocks noGrp="1"/>
          </p:cNvSpPr>
          <p:nvPr>
            <p:ph idx="1"/>
          </p:nvPr>
        </p:nvSpPr>
        <p:spPr/>
        <p:txBody>
          <a:bodyPr/>
          <a:lstStyle/>
          <a:p>
            <a:pPr algn="just"/>
            <a:r>
              <a:rPr lang="es-ES" dirty="0"/>
              <a:t>ASAMBLEA NACIONAL DE DELEGADOS. </a:t>
            </a:r>
          </a:p>
          <a:p>
            <a:pPr algn="just"/>
            <a:r>
              <a:rPr lang="es-ES" dirty="0"/>
              <a:t>JUNTA DIRECTIVA NACIONAL. </a:t>
            </a:r>
          </a:p>
          <a:p>
            <a:pPr algn="just"/>
            <a:r>
              <a:rPr lang="es-ES" dirty="0"/>
              <a:t>ASAMBLEAS SECCIONALES.</a:t>
            </a:r>
          </a:p>
          <a:p>
            <a:pPr algn="just"/>
            <a:r>
              <a:rPr lang="es-ES" dirty="0"/>
              <a:t>JUNTAS DIRECTIVAS SECCIONALES.</a:t>
            </a:r>
          </a:p>
          <a:p>
            <a:pPr algn="just"/>
            <a:r>
              <a:rPr lang="es-ES" dirty="0"/>
              <a:t>COMITES SECCIONALES .</a:t>
            </a:r>
          </a:p>
          <a:p>
            <a:pPr algn="just"/>
            <a:r>
              <a:rPr lang="es-ES" dirty="0"/>
              <a:t>SECRETARIAS.</a:t>
            </a:r>
          </a:p>
          <a:p>
            <a:pPr algn="just"/>
            <a:r>
              <a:rPr lang="es-ES" dirty="0"/>
              <a:t>COMITES DE ACTIVISTAS.</a:t>
            </a:r>
          </a:p>
          <a:p>
            <a:endParaRPr lang="es-CO" dirty="0"/>
          </a:p>
        </p:txBody>
      </p:sp>
    </p:spTree>
    <p:extLst>
      <p:ext uri="{BB962C8B-B14F-4D97-AF65-F5344CB8AC3E}">
        <p14:creationId xmlns:p14="http://schemas.microsoft.com/office/powerpoint/2010/main" val="38727544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D8BB9AD4-677A-494E-B137-25B181F4DB00}"/>
              </a:ext>
            </a:extLst>
          </p:cNvPr>
          <p:cNvSpPr>
            <a:spLocks noGrp="1"/>
          </p:cNvSpPr>
          <p:nvPr>
            <p:ph idx="1"/>
          </p:nvPr>
        </p:nvSpPr>
        <p:spPr>
          <a:xfrm>
            <a:off x="2121089" y="543339"/>
            <a:ext cx="9847997" cy="5633624"/>
          </a:xfrm>
        </p:spPr>
        <p:txBody>
          <a:bodyPr/>
          <a:lstStyle/>
          <a:p>
            <a:pPr marL="0" indent="0" algn="ctr">
              <a:buNone/>
            </a:pPr>
            <a:r>
              <a:rPr lang="es-ES" sz="4400" dirty="0"/>
              <a:t>CARGOS DE DIRECCION</a:t>
            </a:r>
          </a:p>
          <a:p>
            <a:br>
              <a:rPr lang="es-ES" dirty="0"/>
            </a:br>
            <a:r>
              <a:rPr lang="es-ES" dirty="0"/>
              <a:t>Presidente. Representante legal. Coordinador, organizador, guía y ejemplo</a:t>
            </a:r>
          </a:p>
          <a:p>
            <a:r>
              <a:rPr lang="es-ES" dirty="0"/>
              <a:t>Vicepresidente. Coparticipar con todo el equipo.</a:t>
            </a:r>
          </a:p>
          <a:p>
            <a:r>
              <a:rPr lang="es-ES" dirty="0"/>
              <a:t>Secretario. Actas, libros, dinamizador.</a:t>
            </a:r>
          </a:p>
          <a:p>
            <a:r>
              <a:rPr lang="es-ES" dirty="0"/>
              <a:t>Tesorero. Financiero , administrador , proyector.</a:t>
            </a:r>
          </a:p>
          <a:p>
            <a:r>
              <a:rPr lang="es-ES" dirty="0"/>
              <a:t>Fiscal. Control general e impulsador de conclusiones. </a:t>
            </a:r>
          </a:p>
          <a:p>
            <a:r>
              <a:rPr lang="es-ES" dirty="0"/>
              <a:t>Secretarias, Comisiones o suplencias Estatutarias.</a:t>
            </a:r>
          </a:p>
          <a:p>
            <a:r>
              <a:rPr lang="es-ES" dirty="0"/>
              <a:t>Comisión de reclamos. Recogen y canalizan problemáticas. </a:t>
            </a:r>
          </a:p>
          <a:p>
            <a:endParaRPr lang="es-CO" dirty="0"/>
          </a:p>
        </p:txBody>
      </p:sp>
    </p:spTree>
    <p:extLst>
      <p:ext uri="{BB962C8B-B14F-4D97-AF65-F5344CB8AC3E}">
        <p14:creationId xmlns:p14="http://schemas.microsoft.com/office/powerpoint/2010/main" val="13978171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121089" y="1584101"/>
            <a:ext cx="9847997" cy="4250029"/>
          </a:xfrm>
        </p:spPr>
        <p:txBody>
          <a:bodyPr/>
          <a:lstStyle/>
          <a:p>
            <a:pPr algn="just"/>
            <a:r>
              <a:rPr lang="es-ES" b="1" dirty="0"/>
              <a:t>QUE ES UN SINDICATO?</a:t>
            </a:r>
            <a:endParaRPr lang="es-ES" dirty="0"/>
          </a:p>
          <a:p>
            <a:pPr marL="0" indent="0" algn="just">
              <a:buNone/>
            </a:pPr>
            <a:r>
              <a:rPr lang="es-ES" dirty="0"/>
              <a:t> </a:t>
            </a:r>
          </a:p>
          <a:p>
            <a:pPr algn="just"/>
            <a:r>
              <a:rPr lang="es-ES" dirty="0"/>
              <a:t>El Sindicato es una organización conformada de manera libre y voluntaria por trabajadores, cuya finalidad u objetivo es defender íntegramente los intereses y las necesidades comunes o colectivas de sus afiliados, familia y de la clase obrera en general.</a:t>
            </a:r>
          </a:p>
          <a:p>
            <a:pPr algn="just"/>
            <a:r>
              <a:rPr lang="es-ES" dirty="0"/>
              <a:t>  Esta organización representa a los trabajadores ante el patrón,  las autoridades, la sociedad en general y defiende sus derechos.</a:t>
            </a:r>
          </a:p>
        </p:txBody>
      </p:sp>
    </p:spTree>
    <p:extLst>
      <p:ext uri="{BB962C8B-B14F-4D97-AF65-F5344CB8AC3E}">
        <p14:creationId xmlns:p14="http://schemas.microsoft.com/office/powerpoint/2010/main" val="70966061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10E780F-D927-4056-89AF-0A7F6F522230}"/>
              </a:ext>
            </a:extLst>
          </p:cNvPr>
          <p:cNvSpPr>
            <a:spLocks noGrp="1"/>
          </p:cNvSpPr>
          <p:nvPr>
            <p:ph type="title"/>
          </p:nvPr>
        </p:nvSpPr>
        <p:spPr>
          <a:xfrm>
            <a:off x="2121090" y="1231900"/>
            <a:ext cx="9847997" cy="838200"/>
          </a:xfrm>
        </p:spPr>
        <p:txBody>
          <a:bodyPr/>
          <a:lstStyle/>
          <a:p>
            <a:pPr algn="ctr"/>
            <a:r>
              <a:rPr lang="es-ES" dirty="0"/>
              <a:t>SECRETARIAS O COMISIONES </a:t>
            </a:r>
            <a:endParaRPr lang="es-CO" dirty="0"/>
          </a:p>
        </p:txBody>
      </p:sp>
      <p:sp>
        <p:nvSpPr>
          <p:cNvPr id="3" name="Marcador de contenido 2">
            <a:extLst>
              <a:ext uri="{FF2B5EF4-FFF2-40B4-BE49-F238E27FC236}">
                <a16:creationId xmlns:a16="http://schemas.microsoft.com/office/drawing/2014/main" id="{10CB6A65-FDC2-4174-82EB-045072AE010F}"/>
              </a:ext>
            </a:extLst>
          </p:cNvPr>
          <p:cNvSpPr>
            <a:spLocks noGrp="1"/>
          </p:cNvSpPr>
          <p:nvPr>
            <p:ph idx="1"/>
          </p:nvPr>
        </p:nvSpPr>
        <p:spPr>
          <a:xfrm>
            <a:off x="2121089" y="2387600"/>
            <a:ext cx="9847997" cy="3789363"/>
          </a:xfrm>
        </p:spPr>
        <p:txBody>
          <a:bodyPr/>
          <a:lstStyle/>
          <a:p>
            <a:r>
              <a:rPr lang="es-ES" dirty="0"/>
              <a:t>Secretaria de Educación y Capacitación.</a:t>
            </a:r>
          </a:p>
          <a:p>
            <a:r>
              <a:rPr lang="es-ES" dirty="0"/>
              <a:t>Secretaria de Solidaridad y Derechos Humanos.</a:t>
            </a:r>
          </a:p>
          <a:p>
            <a:r>
              <a:rPr lang="es-ES" dirty="0"/>
              <a:t>Secretaria de Salud y Bienestar Laboral.</a:t>
            </a:r>
          </a:p>
          <a:p>
            <a:r>
              <a:rPr lang="es-ES" dirty="0"/>
              <a:t>Secretaria de Genero y Juventud Trabajadora.</a:t>
            </a:r>
          </a:p>
          <a:p>
            <a:r>
              <a:rPr lang="es-ES" dirty="0"/>
              <a:t>Secretaria de Comunicaciones y Propaganda.</a:t>
            </a:r>
          </a:p>
          <a:p>
            <a:r>
              <a:rPr lang="es-ES" dirty="0"/>
              <a:t>Secretaria de Deportes, Recreación y Cultura</a:t>
            </a:r>
          </a:p>
          <a:p>
            <a:endParaRPr lang="es-CO" dirty="0"/>
          </a:p>
        </p:txBody>
      </p:sp>
    </p:spTree>
    <p:extLst>
      <p:ext uri="{BB962C8B-B14F-4D97-AF65-F5344CB8AC3E}">
        <p14:creationId xmlns:p14="http://schemas.microsoft.com/office/powerpoint/2010/main" val="215156048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7D1C6545-8F50-4DEA-86ED-8F19F53CFD43}"/>
              </a:ext>
            </a:extLst>
          </p:cNvPr>
          <p:cNvSpPr>
            <a:spLocks noGrp="1"/>
          </p:cNvSpPr>
          <p:nvPr>
            <p:ph idx="1"/>
          </p:nvPr>
        </p:nvSpPr>
        <p:spPr>
          <a:xfrm>
            <a:off x="2121089" y="781878"/>
            <a:ext cx="9847997" cy="5395085"/>
          </a:xfrm>
        </p:spPr>
        <p:txBody>
          <a:bodyPr/>
          <a:lstStyle/>
          <a:p>
            <a:pPr marL="0" indent="0">
              <a:buNone/>
            </a:pPr>
            <a:r>
              <a:rPr lang="es-ES" sz="4400" dirty="0"/>
              <a:t>PLANES DE TRABAJO </a:t>
            </a:r>
          </a:p>
          <a:p>
            <a:pPr marL="0" indent="0">
              <a:buNone/>
            </a:pPr>
            <a:endParaRPr lang="es-ES" dirty="0"/>
          </a:p>
          <a:p>
            <a:r>
              <a:rPr lang="es-ES" sz="3200" dirty="0"/>
              <a:t>Planificación.</a:t>
            </a:r>
          </a:p>
          <a:p>
            <a:r>
              <a:rPr lang="es-ES" sz="3200" dirty="0"/>
              <a:t>Cronograma</a:t>
            </a:r>
          </a:p>
          <a:p>
            <a:r>
              <a:rPr lang="es-ES" sz="3200" dirty="0"/>
              <a:t>Programación.</a:t>
            </a:r>
          </a:p>
          <a:p>
            <a:r>
              <a:rPr lang="es-ES" sz="3200" dirty="0"/>
              <a:t>Presupuesto. </a:t>
            </a:r>
          </a:p>
          <a:p>
            <a:r>
              <a:rPr lang="es-ES" sz="3200" dirty="0"/>
              <a:t>Crecimiento.</a:t>
            </a:r>
          </a:p>
          <a:p>
            <a:r>
              <a:rPr lang="es-ES" sz="3200" dirty="0"/>
              <a:t>Educación </a:t>
            </a:r>
          </a:p>
          <a:p>
            <a:endParaRPr lang="es-CO" dirty="0"/>
          </a:p>
        </p:txBody>
      </p:sp>
    </p:spTree>
    <p:extLst>
      <p:ext uri="{BB962C8B-B14F-4D97-AF65-F5344CB8AC3E}">
        <p14:creationId xmlns:p14="http://schemas.microsoft.com/office/powerpoint/2010/main" val="415178139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pPr marL="0" indent="0" algn="ctr">
              <a:buNone/>
            </a:pPr>
            <a:r>
              <a:rPr lang="es-CO" sz="4400" i="1" dirty="0">
                <a:latin typeface="Arial Black" panose="020B0A04020102020204" pitchFamily="34" charset="0"/>
                <a:cs typeface="Arial" panose="020B0604020202020204" pitchFamily="34" charset="0"/>
              </a:rPr>
              <a:t>Todos nosotros sabemos algo… </a:t>
            </a:r>
          </a:p>
          <a:p>
            <a:pPr marL="0" indent="0" algn="ctr">
              <a:buNone/>
            </a:pPr>
            <a:r>
              <a:rPr lang="es-CO" sz="4400" i="1" dirty="0">
                <a:latin typeface="Arial Black" panose="020B0A04020102020204" pitchFamily="34" charset="0"/>
                <a:cs typeface="Arial" panose="020B0604020202020204" pitchFamily="34" charset="0"/>
              </a:rPr>
              <a:t>Todos nosotros ignoramos algo…</a:t>
            </a:r>
          </a:p>
          <a:p>
            <a:pPr marL="0" indent="0" algn="ctr">
              <a:buNone/>
            </a:pPr>
            <a:r>
              <a:rPr lang="es-CO" sz="4400" i="1" dirty="0">
                <a:latin typeface="Arial Black" panose="020B0A04020102020204" pitchFamily="34" charset="0"/>
                <a:cs typeface="Arial" panose="020B0604020202020204" pitchFamily="34" charset="0"/>
              </a:rPr>
              <a:t> Por eso, aprendemos siempre.</a:t>
            </a:r>
          </a:p>
          <a:p>
            <a:pPr marL="0" indent="0" algn="r">
              <a:buNone/>
            </a:pPr>
            <a:r>
              <a:rPr lang="es-CO" sz="4000" dirty="0"/>
              <a:t>          </a:t>
            </a:r>
            <a:r>
              <a:rPr lang="es-CO" sz="5400" dirty="0"/>
              <a:t>Freire</a:t>
            </a:r>
          </a:p>
          <a:p>
            <a:endParaRPr lang="es-CO" dirty="0"/>
          </a:p>
        </p:txBody>
      </p:sp>
    </p:spTree>
    <p:extLst>
      <p:ext uri="{BB962C8B-B14F-4D97-AF65-F5344CB8AC3E}">
        <p14:creationId xmlns:p14="http://schemas.microsoft.com/office/powerpoint/2010/main" val="6890732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121089" y="800100"/>
            <a:ext cx="9847997" cy="749300"/>
          </a:xfrm>
        </p:spPr>
        <p:txBody>
          <a:bodyPr/>
          <a:lstStyle/>
          <a:p>
            <a:pPr algn="ctr"/>
            <a:r>
              <a:rPr lang="es-CO" b="1" dirty="0"/>
              <a:t>TAREAS REIVINDICATIVAS</a:t>
            </a:r>
            <a:br>
              <a:rPr lang="es-CO" dirty="0"/>
            </a:br>
            <a:endParaRPr lang="es-CO" dirty="0"/>
          </a:p>
        </p:txBody>
      </p:sp>
      <p:sp>
        <p:nvSpPr>
          <p:cNvPr id="3" name="Marcador de contenido 2"/>
          <p:cNvSpPr>
            <a:spLocks noGrp="1"/>
          </p:cNvSpPr>
          <p:nvPr>
            <p:ph idx="1"/>
          </p:nvPr>
        </p:nvSpPr>
        <p:spPr>
          <a:xfrm>
            <a:off x="2121089" y="698500"/>
            <a:ext cx="9847997" cy="5689421"/>
          </a:xfrm>
        </p:spPr>
        <p:txBody>
          <a:bodyPr/>
          <a:lstStyle/>
          <a:p>
            <a:pPr marL="0" indent="0">
              <a:buNone/>
            </a:pPr>
            <a:r>
              <a:rPr lang="es-CO" dirty="0"/>
              <a:t>                    </a:t>
            </a:r>
          </a:p>
          <a:p>
            <a:pPr marL="0" indent="0">
              <a:buNone/>
            </a:pPr>
            <a:endParaRPr lang="es-CO" dirty="0"/>
          </a:p>
          <a:p>
            <a:pPr marL="0" indent="0">
              <a:buNone/>
            </a:pPr>
            <a:endParaRPr lang="es-CO" b="1" dirty="0"/>
          </a:p>
          <a:p>
            <a:pPr marL="0" indent="0">
              <a:buNone/>
            </a:pPr>
            <a:r>
              <a:rPr lang="es-CO" dirty="0"/>
              <a:t>• Jornada laboral.</a:t>
            </a:r>
          </a:p>
          <a:p>
            <a:pPr marL="0" indent="0">
              <a:buNone/>
            </a:pPr>
            <a:r>
              <a:rPr lang="es-CO" dirty="0"/>
              <a:t>• Salarios.</a:t>
            </a:r>
          </a:p>
          <a:p>
            <a:pPr marL="0" indent="0">
              <a:buNone/>
            </a:pPr>
            <a:r>
              <a:rPr lang="es-CO" dirty="0"/>
              <a:t>• Contrato laboral.</a:t>
            </a:r>
          </a:p>
          <a:p>
            <a:r>
              <a:rPr lang="es-ES" dirty="0"/>
              <a:t>Código sustantivo del Trabajo s Decretos 2663 y 3473 de 1950</a:t>
            </a:r>
            <a:endParaRPr lang="es-CO" dirty="0"/>
          </a:p>
          <a:p>
            <a:pPr marL="0" indent="0">
              <a:buNone/>
            </a:pPr>
            <a:r>
              <a:rPr lang="es-CO" dirty="0"/>
              <a:t>• Carrera administrativa. </a:t>
            </a:r>
            <a:r>
              <a:rPr lang="es-ES" dirty="0"/>
              <a:t>La ley 443 junio 11 de 1.998</a:t>
            </a:r>
            <a:endParaRPr lang="es-CO" dirty="0"/>
          </a:p>
          <a:p>
            <a:pPr marL="0" indent="0">
              <a:buNone/>
            </a:pPr>
            <a:r>
              <a:rPr lang="es-CO" dirty="0"/>
              <a:t>• Vacaciones remuneradas.</a:t>
            </a:r>
          </a:p>
          <a:p>
            <a:pPr marL="0" indent="0">
              <a:buNone/>
            </a:pPr>
            <a:r>
              <a:rPr lang="es-CO" dirty="0"/>
              <a:t>• Cesantía e interés de cesantía.</a:t>
            </a:r>
            <a:r>
              <a:rPr lang="es-ES" dirty="0"/>
              <a:t> La ley 6 del 19 de febrero de 1945</a:t>
            </a:r>
            <a:endParaRPr lang="es-CO" dirty="0"/>
          </a:p>
        </p:txBody>
      </p:sp>
    </p:spTree>
    <p:extLst>
      <p:ext uri="{BB962C8B-B14F-4D97-AF65-F5344CB8AC3E}">
        <p14:creationId xmlns:p14="http://schemas.microsoft.com/office/powerpoint/2010/main" val="34123177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056696" y="627889"/>
            <a:ext cx="9847997" cy="5399424"/>
          </a:xfrm>
        </p:spPr>
        <p:txBody>
          <a:bodyPr/>
          <a:lstStyle/>
          <a:p>
            <a:pPr marL="0" indent="0" algn="ctr">
              <a:buNone/>
            </a:pPr>
            <a:endParaRPr lang="es-CO" dirty="0"/>
          </a:p>
          <a:p>
            <a:pPr marL="0" indent="0">
              <a:buNone/>
            </a:pPr>
            <a:endParaRPr lang="es-CO" b="1" dirty="0"/>
          </a:p>
          <a:p>
            <a:pPr marL="0" indent="0">
              <a:buNone/>
            </a:pPr>
            <a:r>
              <a:rPr lang="es-CO" dirty="0"/>
              <a:t>• Régimen disciplinario.</a:t>
            </a:r>
            <a:r>
              <a:rPr lang="es-CO" b="1" dirty="0"/>
              <a:t> </a:t>
            </a:r>
            <a:r>
              <a:rPr lang="es-CO" dirty="0"/>
              <a:t>Ley 1952 de 2019</a:t>
            </a:r>
          </a:p>
          <a:p>
            <a:r>
              <a:rPr lang="es-CO" dirty="0"/>
              <a:t> Debido proceso</a:t>
            </a:r>
            <a:r>
              <a:rPr lang="es-CO" dirty="0">
                <a:solidFill>
                  <a:schemeClr val="tx1">
                    <a:lumMod val="95000"/>
                    <a:lumOff val="5000"/>
                  </a:schemeClr>
                </a:solidFill>
              </a:rPr>
              <a:t>. C-593-14 Corte Constitucional </a:t>
            </a:r>
            <a:endParaRPr lang="es-CO" dirty="0"/>
          </a:p>
          <a:p>
            <a:pPr marL="0" indent="0">
              <a:buNone/>
            </a:pPr>
            <a:r>
              <a:rPr lang="es-CO" dirty="0"/>
              <a:t>• Primas de servicio. Decreto 2474 de 1948</a:t>
            </a:r>
          </a:p>
          <a:p>
            <a:pPr marL="0" indent="0">
              <a:buNone/>
            </a:pPr>
            <a:r>
              <a:rPr lang="es-CO" dirty="0"/>
              <a:t>• Recargo nocturno.  Ley 789 de 2002-</a:t>
            </a:r>
            <a:r>
              <a:rPr lang="es-ES" dirty="0"/>
              <a:t>Ley 1846 de julio de 2017</a:t>
            </a:r>
            <a:endParaRPr lang="es-CO" dirty="0"/>
          </a:p>
          <a:p>
            <a:pPr marL="0" indent="0">
              <a:buNone/>
            </a:pPr>
            <a:r>
              <a:rPr lang="es-CO" dirty="0"/>
              <a:t>• Subsidio de transporte.</a:t>
            </a:r>
            <a:r>
              <a:rPr lang="es-ES" dirty="0"/>
              <a:t> </a:t>
            </a:r>
            <a:r>
              <a:rPr lang="es-CO" dirty="0"/>
              <a:t> ley 15 de 1959 y decreto 1258 de                1959.  año 2021, en $106.454.  </a:t>
            </a:r>
          </a:p>
          <a:p>
            <a:pPr marL="0" indent="0">
              <a:buNone/>
            </a:pPr>
            <a:r>
              <a:rPr lang="es-CO" dirty="0"/>
              <a:t>• Tabla de indemnización. </a:t>
            </a:r>
            <a:r>
              <a:rPr lang="es-ES" dirty="0"/>
              <a:t>( Art. 64 C.S.T. Reformado por la Ley 789        de 2002 art. 28). Primer año 30 días, más 20 días y proporción.</a:t>
            </a:r>
          </a:p>
          <a:p>
            <a:r>
              <a:rPr lang="es-ES" dirty="0"/>
              <a:t> Horas extras. </a:t>
            </a:r>
          </a:p>
          <a:p>
            <a:pPr marL="0" indent="0">
              <a:buNone/>
            </a:pPr>
            <a:endParaRPr lang="es-CO" dirty="0"/>
          </a:p>
        </p:txBody>
      </p:sp>
    </p:spTree>
    <p:extLst>
      <p:ext uri="{BB962C8B-B14F-4D97-AF65-F5344CB8AC3E}">
        <p14:creationId xmlns:p14="http://schemas.microsoft.com/office/powerpoint/2010/main" val="42520066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121089" y="660400"/>
            <a:ext cx="9847997" cy="5516563"/>
          </a:xfrm>
        </p:spPr>
        <p:txBody>
          <a:bodyPr/>
          <a:lstStyle/>
          <a:p>
            <a:pPr marL="0" indent="0">
              <a:buNone/>
            </a:pPr>
            <a:endParaRPr lang="es-CO" b="1" dirty="0"/>
          </a:p>
          <a:p>
            <a:pPr marL="0" indent="0">
              <a:buNone/>
            </a:pPr>
            <a:r>
              <a:rPr lang="es-CO" dirty="0"/>
              <a:t>                     </a:t>
            </a:r>
          </a:p>
          <a:p>
            <a:pPr marL="0" indent="0">
              <a:buNone/>
            </a:pPr>
            <a:r>
              <a:rPr lang="es-CO" dirty="0"/>
              <a:t>•Asistencia integral en salud.</a:t>
            </a:r>
          </a:p>
          <a:p>
            <a:pPr marL="0" indent="0">
              <a:buNone/>
            </a:pPr>
            <a:r>
              <a:rPr lang="es-CO" dirty="0"/>
              <a:t>•Pensiones de vejez, invalidez y sobreviviente.</a:t>
            </a:r>
          </a:p>
          <a:p>
            <a:pPr marL="0" indent="0">
              <a:buNone/>
            </a:pPr>
            <a:r>
              <a:rPr lang="es-CO" dirty="0"/>
              <a:t>•Seguridad y salud en el trabajo.</a:t>
            </a:r>
          </a:p>
          <a:p>
            <a:pPr marL="0" indent="0">
              <a:buNone/>
            </a:pPr>
            <a:r>
              <a:rPr lang="es-CO" dirty="0"/>
              <a:t>•Protección a los menores y a la maternidad.</a:t>
            </a:r>
          </a:p>
          <a:p>
            <a:pPr marL="0" indent="0">
              <a:buNone/>
            </a:pPr>
            <a:r>
              <a:rPr lang="es-CO" dirty="0"/>
              <a:t>•Incapacidades remuneradas.</a:t>
            </a:r>
          </a:p>
          <a:p>
            <a:pPr marL="0" indent="0">
              <a:buNone/>
            </a:pPr>
            <a:r>
              <a:rPr lang="es-CO" dirty="0"/>
              <a:t>•Salario social . Cajas de compensación, Sena, ICBF.</a:t>
            </a:r>
          </a:p>
          <a:p>
            <a:endParaRPr lang="es-CO" dirty="0"/>
          </a:p>
        </p:txBody>
      </p:sp>
    </p:spTree>
    <p:extLst>
      <p:ext uri="{BB962C8B-B14F-4D97-AF65-F5344CB8AC3E}">
        <p14:creationId xmlns:p14="http://schemas.microsoft.com/office/powerpoint/2010/main" val="17247222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121089" y="977900"/>
            <a:ext cx="9847997" cy="5199063"/>
          </a:xfrm>
        </p:spPr>
        <p:txBody>
          <a:bodyPr/>
          <a:lstStyle/>
          <a:p>
            <a:pPr marL="0" indent="0">
              <a:buNone/>
            </a:pPr>
            <a:r>
              <a:rPr lang="es-CO" dirty="0"/>
              <a:t>                      </a:t>
            </a:r>
          </a:p>
          <a:p>
            <a:pPr marL="0" indent="0">
              <a:buNone/>
            </a:pPr>
            <a:r>
              <a:rPr lang="es-CO" dirty="0"/>
              <a:t>•Derecho de asociación.</a:t>
            </a:r>
          </a:p>
          <a:p>
            <a:pPr marL="0" indent="0">
              <a:buNone/>
            </a:pPr>
            <a:r>
              <a:rPr lang="es-CO" dirty="0"/>
              <a:t>•Derecho de negociación.</a:t>
            </a:r>
          </a:p>
          <a:p>
            <a:pPr marL="0" indent="0">
              <a:buNone/>
            </a:pPr>
            <a:r>
              <a:rPr lang="es-CO" dirty="0"/>
              <a:t>•Convenciones Colectivas-logros extralegales.</a:t>
            </a:r>
          </a:p>
          <a:p>
            <a:pPr marL="0" indent="0">
              <a:buNone/>
            </a:pPr>
            <a:r>
              <a:rPr lang="es-CO" dirty="0"/>
              <a:t>•Derecho de huelga.</a:t>
            </a:r>
          </a:p>
          <a:p>
            <a:pPr marL="0" indent="0">
              <a:buNone/>
            </a:pPr>
            <a:r>
              <a:rPr lang="es-CO" dirty="0"/>
              <a:t>•Fuero Sindical.</a:t>
            </a:r>
          </a:p>
          <a:p>
            <a:pPr marL="0" indent="0">
              <a:buNone/>
            </a:pPr>
            <a:r>
              <a:rPr lang="es-CO" dirty="0"/>
              <a:t>•Permisos sindicales.</a:t>
            </a:r>
          </a:p>
          <a:p>
            <a:pPr marL="0" indent="0">
              <a:buNone/>
            </a:pPr>
            <a:r>
              <a:rPr lang="es-CO" dirty="0"/>
              <a:t>•Grados y estructura sindical.</a:t>
            </a:r>
          </a:p>
          <a:p>
            <a:endParaRPr lang="es-CO" dirty="0"/>
          </a:p>
        </p:txBody>
      </p:sp>
    </p:spTree>
    <p:extLst>
      <p:ext uri="{BB962C8B-B14F-4D97-AF65-F5344CB8AC3E}">
        <p14:creationId xmlns:p14="http://schemas.microsoft.com/office/powerpoint/2010/main" val="26843525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121090" y="875762"/>
            <a:ext cx="9847997" cy="682581"/>
          </a:xfrm>
        </p:spPr>
        <p:txBody>
          <a:bodyPr/>
          <a:lstStyle/>
          <a:p>
            <a:pPr algn="ctr"/>
            <a:r>
              <a:rPr lang="es-CO" b="1" dirty="0"/>
              <a:t>LUCHA IDEOLOGICA </a:t>
            </a:r>
            <a:br>
              <a:rPr lang="es-CO" dirty="0"/>
            </a:br>
            <a:endParaRPr lang="es-CO" dirty="0"/>
          </a:p>
        </p:txBody>
      </p:sp>
      <p:sp>
        <p:nvSpPr>
          <p:cNvPr id="3" name="Marcador de contenido 2"/>
          <p:cNvSpPr>
            <a:spLocks noGrp="1"/>
          </p:cNvSpPr>
          <p:nvPr>
            <p:ph idx="1"/>
          </p:nvPr>
        </p:nvSpPr>
        <p:spPr>
          <a:xfrm>
            <a:off x="2121089" y="1558344"/>
            <a:ext cx="9847997" cy="4618619"/>
          </a:xfrm>
        </p:spPr>
        <p:txBody>
          <a:bodyPr/>
          <a:lstStyle/>
          <a:p>
            <a:pPr marL="0" indent="0">
              <a:buNone/>
            </a:pPr>
            <a:r>
              <a:rPr lang="es-CO" dirty="0"/>
              <a:t>                               </a:t>
            </a:r>
          </a:p>
          <a:p>
            <a:pPr marL="0" indent="0">
              <a:buNone/>
            </a:pPr>
            <a:r>
              <a:rPr lang="es-CO" dirty="0"/>
              <a:t>•Identidad de clase</a:t>
            </a:r>
          </a:p>
          <a:p>
            <a:pPr marL="0" indent="0">
              <a:buNone/>
            </a:pPr>
            <a:r>
              <a:rPr lang="es-CO" dirty="0"/>
              <a:t>•Educación.</a:t>
            </a:r>
          </a:p>
          <a:p>
            <a:pPr marL="0" indent="0">
              <a:buNone/>
            </a:pPr>
            <a:r>
              <a:rPr lang="es-CO" dirty="0"/>
              <a:t>•Cultura popular y obrera.</a:t>
            </a:r>
          </a:p>
          <a:p>
            <a:pPr marL="0" indent="0">
              <a:buNone/>
            </a:pPr>
            <a:r>
              <a:rPr lang="es-CO" dirty="0"/>
              <a:t>•Comunicación.</a:t>
            </a:r>
          </a:p>
          <a:p>
            <a:pPr marL="0" indent="0">
              <a:buNone/>
            </a:pPr>
            <a:r>
              <a:rPr lang="es-CO" dirty="0"/>
              <a:t>•Investigación. </a:t>
            </a:r>
          </a:p>
          <a:p>
            <a:pPr marL="0" indent="0">
              <a:buNone/>
            </a:pPr>
            <a:r>
              <a:rPr lang="es-CO" dirty="0"/>
              <a:t>•Principios de clase.</a:t>
            </a:r>
          </a:p>
          <a:p>
            <a:endParaRPr lang="es-CO" dirty="0"/>
          </a:p>
        </p:txBody>
      </p:sp>
    </p:spTree>
    <p:extLst>
      <p:ext uri="{BB962C8B-B14F-4D97-AF65-F5344CB8AC3E}">
        <p14:creationId xmlns:p14="http://schemas.microsoft.com/office/powerpoint/2010/main" val="5815600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121089" y="721217"/>
            <a:ext cx="9847997" cy="925021"/>
          </a:xfrm>
        </p:spPr>
        <p:txBody>
          <a:bodyPr/>
          <a:lstStyle/>
          <a:p>
            <a:pPr algn="ctr"/>
            <a:r>
              <a:rPr lang="es-CO" b="1" dirty="0"/>
              <a:t>LUCHA POLITICA </a:t>
            </a:r>
          </a:p>
        </p:txBody>
      </p:sp>
      <p:sp>
        <p:nvSpPr>
          <p:cNvPr id="3" name="Marcador de contenido 2"/>
          <p:cNvSpPr>
            <a:spLocks noGrp="1"/>
          </p:cNvSpPr>
          <p:nvPr>
            <p:ph idx="1"/>
          </p:nvPr>
        </p:nvSpPr>
        <p:spPr/>
        <p:txBody>
          <a:bodyPr/>
          <a:lstStyle/>
          <a:p>
            <a:pPr marL="0" indent="0">
              <a:buNone/>
            </a:pPr>
            <a:r>
              <a:rPr lang="es-CO" dirty="0"/>
              <a:t>•Democracia.</a:t>
            </a:r>
          </a:p>
          <a:p>
            <a:pPr marL="0" indent="0">
              <a:buNone/>
            </a:pPr>
            <a:r>
              <a:rPr lang="es-CO" dirty="0"/>
              <a:t>•Justicia.</a:t>
            </a:r>
          </a:p>
          <a:p>
            <a:pPr marL="0" indent="0">
              <a:buNone/>
            </a:pPr>
            <a:r>
              <a:rPr lang="es-CO" dirty="0"/>
              <a:t>•Paz.</a:t>
            </a:r>
          </a:p>
          <a:p>
            <a:pPr marL="0" indent="0">
              <a:buNone/>
            </a:pPr>
            <a:r>
              <a:rPr lang="es-CO" dirty="0"/>
              <a:t>•Soberanía.</a:t>
            </a:r>
          </a:p>
          <a:p>
            <a:pPr marL="0" indent="0">
              <a:buNone/>
            </a:pPr>
            <a:r>
              <a:rPr lang="es-CO" dirty="0"/>
              <a:t>•Autodeterminación de los pueblos.</a:t>
            </a:r>
          </a:p>
          <a:p>
            <a:pPr marL="0" indent="0">
              <a:buNone/>
            </a:pPr>
            <a:r>
              <a:rPr lang="es-CO" dirty="0"/>
              <a:t>•Cambio Social.</a:t>
            </a:r>
          </a:p>
          <a:p>
            <a:endParaRPr lang="es-CO" dirty="0"/>
          </a:p>
        </p:txBody>
      </p:sp>
    </p:spTree>
    <p:extLst>
      <p:ext uri="{BB962C8B-B14F-4D97-AF65-F5344CB8AC3E}">
        <p14:creationId xmlns:p14="http://schemas.microsoft.com/office/powerpoint/2010/main" val="24557453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121090" y="320676"/>
            <a:ext cx="9847997" cy="967212"/>
          </a:xfrm>
        </p:spPr>
        <p:txBody>
          <a:bodyPr/>
          <a:lstStyle/>
          <a:p>
            <a:pPr algn="ctr"/>
            <a:r>
              <a:rPr lang="es-ES" sz="4000" b="1" dirty="0"/>
              <a:t>ESPACIOS INTERNOS DE REPRESENTATIVIDAD</a:t>
            </a:r>
            <a:endParaRPr lang="es-CO" sz="4000" b="1" dirty="0"/>
          </a:p>
        </p:txBody>
      </p:sp>
      <p:sp>
        <p:nvSpPr>
          <p:cNvPr id="3" name="Marcador de contenido 2"/>
          <p:cNvSpPr>
            <a:spLocks noGrp="1"/>
          </p:cNvSpPr>
          <p:nvPr>
            <p:ph idx="1"/>
          </p:nvPr>
        </p:nvSpPr>
        <p:spPr>
          <a:xfrm>
            <a:off x="2121089" y="1287888"/>
            <a:ext cx="9847997" cy="4889075"/>
          </a:xfrm>
        </p:spPr>
        <p:txBody>
          <a:bodyPr/>
          <a:lstStyle/>
          <a:p>
            <a:r>
              <a:rPr lang="es-ES" dirty="0"/>
              <a:t>COMISION DE RECLAMOS</a:t>
            </a:r>
          </a:p>
          <a:p>
            <a:endParaRPr lang="es-ES" dirty="0"/>
          </a:p>
          <a:p>
            <a:r>
              <a:rPr lang="es-ES" dirty="0"/>
              <a:t>COMITÉ PARITARIO DE SALUD COPASST </a:t>
            </a:r>
          </a:p>
          <a:p>
            <a:endParaRPr lang="es-ES" dirty="0"/>
          </a:p>
          <a:p>
            <a:r>
              <a:rPr lang="es-ES" dirty="0"/>
              <a:t>COMITÉ DE CONVIVENCIA. LEY 1010 DE 2006</a:t>
            </a:r>
          </a:p>
          <a:p>
            <a:endParaRPr lang="es-ES" dirty="0"/>
          </a:p>
          <a:p>
            <a:r>
              <a:rPr lang="es-ES" dirty="0"/>
              <a:t>COMITES CONVENCIONALES</a:t>
            </a:r>
          </a:p>
          <a:p>
            <a:endParaRPr lang="es-ES" dirty="0"/>
          </a:p>
          <a:p>
            <a:r>
              <a:rPr lang="es-ES" dirty="0"/>
              <a:t>CASINO, DEPORTES, VIVIENDA, PRESTAMOS DE CALAMIDAD, ESCOLARIDAD, BECAS</a:t>
            </a:r>
          </a:p>
        </p:txBody>
      </p:sp>
    </p:spTree>
    <p:extLst>
      <p:ext uri="{BB962C8B-B14F-4D97-AF65-F5344CB8AC3E}">
        <p14:creationId xmlns:p14="http://schemas.microsoft.com/office/powerpoint/2010/main" val="623033645"/>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epo.potx" id="{AA98D47F-66A4-4748-9D94-DC94D0CB89BA}" vid="{425635E6-DA6C-4054-8F72-302BC950088B}"/>
    </a:ext>
  </a:extLst>
</a:theme>
</file>

<file path=docProps/app.xml><?xml version="1.0" encoding="utf-8"?>
<Properties xmlns="http://schemas.openxmlformats.org/officeDocument/2006/extended-properties" xmlns:vt="http://schemas.openxmlformats.org/officeDocument/2006/docPropsVTypes">
  <Template>Nepo (2)</Template>
  <TotalTime>1837</TotalTime>
  <Words>932</Words>
  <Application>Microsoft Office PowerPoint</Application>
  <PresentationFormat>Panorámica</PresentationFormat>
  <Paragraphs>160</Paragraphs>
  <Slides>22</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22</vt:i4>
      </vt:variant>
    </vt:vector>
  </HeadingPairs>
  <TitlesOfParts>
    <vt:vector size="27" baseType="lpstr">
      <vt:lpstr>Arial</vt:lpstr>
      <vt:lpstr>Arial Black</vt:lpstr>
      <vt:lpstr>Calibri</vt:lpstr>
      <vt:lpstr>Calibri Light</vt:lpstr>
      <vt:lpstr>Tema de Office</vt:lpstr>
      <vt:lpstr>MECANICA SINDICAL</vt:lpstr>
      <vt:lpstr>Presentación de PowerPoint</vt:lpstr>
      <vt:lpstr>TAREAS REIVINDICATIVAS </vt:lpstr>
      <vt:lpstr>Presentación de PowerPoint</vt:lpstr>
      <vt:lpstr>Presentación de PowerPoint</vt:lpstr>
      <vt:lpstr>Presentación de PowerPoint</vt:lpstr>
      <vt:lpstr>LUCHA IDEOLOGICA  </vt:lpstr>
      <vt:lpstr>LUCHA POLITICA </vt:lpstr>
      <vt:lpstr>ESPACIOS INTERNOS DE REPRESENTATIVIDAD</vt:lpstr>
      <vt:lpstr>COMISION DE RECLAMOS</vt:lpstr>
      <vt:lpstr>COMITÉ PARITARIO DE SEGURIDAD Y  SALUD EN EL TRABAJO COPASST</vt:lpstr>
      <vt:lpstr>Presentación de PowerPoint</vt:lpstr>
      <vt:lpstr>ESPACIOS EXTERNOS DE REPRESENTATIVIDAD</vt:lpstr>
      <vt:lpstr>ACCIONES LEGALES Y LEGITIMAS DE LOS SINDICATOS</vt:lpstr>
      <vt:lpstr>CLASES DE SINDICATOS </vt:lpstr>
      <vt:lpstr>GRADOS DE LOS SINDICATOS</vt:lpstr>
      <vt:lpstr>Presentación de PowerPoint</vt:lpstr>
      <vt:lpstr>ORGANOS DE DIRECCION</vt:lpstr>
      <vt:lpstr>Presentación de PowerPoint</vt:lpstr>
      <vt:lpstr>SECRETARIAS O COMISIONES </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Usuario</dc:creator>
  <cp:lastModifiedBy>Reinaldo Medina</cp:lastModifiedBy>
  <cp:revision>201</cp:revision>
  <dcterms:created xsi:type="dcterms:W3CDTF">2018-12-04T00:01:00Z</dcterms:created>
  <dcterms:modified xsi:type="dcterms:W3CDTF">2025-08-24T12:49:58Z</dcterms:modified>
</cp:coreProperties>
</file>